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23" r:id="rId3"/>
    <p:sldId id="325" r:id="rId4"/>
    <p:sldId id="324" r:id="rId5"/>
    <p:sldId id="331" r:id="rId6"/>
    <p:sldId id="517" r:id="rId7"/>
    <p:sldId id="337" r:id="rId8"/>
    <p:sldId id="338" r:id="rId9"/>
    <p:sldId id="335" r:id="rId10"/>
    <p:sldId id="336" r:id="rId11"/>
    <p:sldId id="724" r:id="rId12"/>
    <p:sldId id="339" r:id="rId13"/>
    <p:sldId id="340" r:id="rId14"/>
    <p:sldId id="341" r:id="rId15"/>
    <p:sldId id="725" r:id="rId16"/>
    <p:sldId id="726" r:id="rId17"/>
    <p:sldId id="72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0BE7"/>
    <a:srgbClr val="D90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7" autoAdjust="0"/>
    <p:restoredTop sz="86486" autoAdjust="0"/>
  </p:normalViewPr>
  <p:slideViewPr>
    <p:cSldViewPr snapToGrid="0" snapToObjects="1" showGuides="1">
      <p:cViewPr varScale="1">
        <p:scale>
          <a:sx n="140" d="100"/>
          <a:sy n="140" d="100"/>
        </p:scale>
        <p:origin x="180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entury Gothic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entury Gothic"/>
              </a:defRPr>
            </a:lvl1pPr>
          </a:lstStyle>
          <a:p>
            <a:fld id="{C516CF55-8BA3-B24D-871B-BDB1CBA3315F}" type="datetimeFigureOut">
              <a:rPr lang="en-US" smtClean="0"/>
              <a:pPr/>
              <a:t>11/13/20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entury Gothic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entury Gothic"/>
              </a:defRPr>
            </a:lvl1pPr>
          </a:lstStyle>
          <a:p>
            <a:fld id="{9C5B847F-E5FF-9A4F-B280-424E42EB7BB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Century Gothic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Century Gothic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Century Gothic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Century Gothic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Century Gothic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B847F-E5FF-9A4F-B280-424E42EB7BB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from macro level to the single molecule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B847F-E5FF-9A4F-B280-424E42EB7BB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20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B847F-E5FF-9A4F-B280-424E42EB7BB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83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B847F-E5FF-9A4F-B280-424E42EB7BB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468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B847F-E5FF-9A4F-B280-424E42EB7BB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713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C793-ADA0-A84D-81AF-5223E34F06B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FCF9-E572-644B-A628-FE1DF4E2A4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C793-ADA0-A84D-81AF-5223E34F06B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FCF9-E572-644B-A628-FE1DF4E2A4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C793-ADA0-A84D-81AF-5223E34F06B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FCF9-E572-644B-A628-FE1DF4E2A4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C793-ADA0-A84D-81AF-5223E34F06B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FCF9-E572-644B-A628-FE1DF4E2A4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C793-ADA0-A84D-81AF-5223E34F06B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FCF9-E572-644B-A628-FE1DF4E2A4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C793-ADA0-A84D-81AF-5223E34F06B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FCF9-E572-644B-A628-FE1DF4E2A4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C793-ADA0-A84D-81AF-5223E34F06B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FCF9-E572-644B-A628-FE1DF4E2A4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C793-ADA0-A84D-81AF-5223E34F06B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FCF9-E572-644B-A628-FE1DF4E2A4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C793-ADA0-A84D-81AF-5223E34F06B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FCF9-E572-644B-A628-FE1DF4E2A4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C793-ADA0-A84D-81AF-5223E34F06B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FCF9-E572-644B-A628-FE1DF4E2A4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C793-ADA0-A84D-81AF-5223E34F06B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FCF9-E572-644B-A628-FE1DF4E2A4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</a:defRPr>
            </a:lvl1pPr>
          </a:lstStyle>
          <a:p>
            <a:fld id="{08ADC793-ADA0-A84D-81AF-5223E34F06B8}" type="datetimeFigureOut">
              <a:rPr lang="en-US" smtClean="0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</a:defRPr>
            </a:lvl1pPr>
          </a:lstStyle>
          <a:p>
            <a:fld id="{3AD7FCF9-E572-644B-A628-FE1DF4E2A4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entury Gothic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entury Gothic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entury Gothic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entury Gothic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entury Gothic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effectLst>
                  <a:outerShdw blurRad="152400" dist="38100" dir="2700000">
                    <a:srgbClr val="000000">
                      <a:alpha val="72000"/>
                    </a:srgbClr>
                  </a:outerShdw>
                </a:effectLst>
                <a:latin typeface="Century Gothic"/>
                <a:cs typeface="Century Gothic"/>
              </a:rPr>
              <a:t>LS2102</a:t>
            </a:r>
            <a:br>
              <a:rPr lang="en-US" sz="3600" dirty="0">
                <a:effectLst>
                  <a:outerShdw blurRad="152400" dist="38100" dir="2700000">
                    <a:srgbClr val="000000">
                      <a:alpha val="72000"/>
                    </a:srgbClr>
                  </a:outerShdw>
                </a:effectLst>
                <a:latin typeface="Century Gothic"/>
                <a:cs typeface="Century Gothic"/>
              </a:rPr>
            </a:br>
            <a:r>
              <a:rPr lang="en-US" sz="3600" dirty="0">
                <a:effectLst>
                  <a:outerShdw blurRad="152400" dist="38100" dir="2700000">
                    <a:srgbClr val="000000">
                      <a:alpha val="72000"/>
                    </a:srgbClr>
                  </a:outerShdw>
                </a:effectLst>
                <a:latin typeface="Century Gothic"/>
                <a:cs typeface="Century Gothic"/>
              </a:rPr>
              <a:t>Diffusion in Biology</a:t>
            </a:r>
            <a:br>
              <a:rPr lang="en-US" sz="3600" dirty="0">
                <a:effectLst>
                  <a:outerShdw blurRad="152400" dist="38100" dir="2700000">
                    <a:srgbClr val="000000">
                      <a:alpha val="72000"/>
                    </a:srgbClr>
                  </a:outerShdw>
                </a:effectLst>
                <a:latin typeface="Century Gothic"/>
                <a:cs typeface="Century Gothic"/>
              </a:rPr>
            </a:br>
            <a:endParaRPr lang="en-US" dirty="0">
              <a:effectLst>
                <a:outerShdw blurRad="152400" dist="38100" dir="2700000">
                  <a:srgbClr val="000000">
                    <a:alpha val="72000"/>
                  </a:srgb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91278" y="4418664"/>
            <a:ext cx="316144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20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Century Gothic"/>
                <a:cs typeface="Century Gothic"/>
              </a:rPr>
              <a:t>LS2102 (Autumn 2020)</a:t>
            </a:r>
          </a:p>
          <a:p>
            <a:pPr algn="ctr">
              <a:spcAft>
                <a:spcPts val="600"/>
              </a:spcAft>
            </a:pPr>
            <a:r>
              <a:rPr lang="en-US" sz="220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Century Gothic"/>
                <a:cs typeface="Century Gothic"/>
              </a:rPr>
              <a:t>IISER Kolkata</a:t>
            </a:r>
          </a:p>
          <a:p>
            <a:pPr algn="ctr">
              <a:spcAft>
                <a:spcPts val="600"/>
              </a:spcAft>
            </a:pPr>
            <a:r>
              <a:rPr lang="en-US" sz="220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Century Gothic"/>
                <a:cs typeface="Century Gothic"/>
              </a:rPr>
              <a:t>13-11-2020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45A0-92FD-9946-ACCB-3E53EE45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600" dirty="0"/>
              <a:t>2. Pollen grain in water</a:t>
            </a:r>
            <a:br>
              <a:rPr lang="en-US" sz="3600" dirty="0"/>
            </a:br>
            <a:r>
              <a:rPr lang="en-US" sz="3600" dirty="0"/>
              <a:t>(Experimental data - Light microscopy)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2FD59-028D-2040-983C-1F73052E1821}"/>
              </a:ext>
            </a:extLst>
          </p:cNvPr>
          <p:cNvSpPr txBox="1"/>
          <p:nvPr/>
        </p:nvSpPr>
        <p:spPr>
          <a:xfrm>
            <a:off x="2213114" y="6374296"/>
            <a:ext cx="4224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Frames spaced by </a:t>
            </a:r>
            <a:r>
              <a:rPr lang="en-US" sz="2200" b="1" dirty="0">
                <a:latin typeface="Symbol" pitchFamily="2" charset="2"/>
              </a:rPr>
              <a:t>D</a:t>
            </a:r>
            <a:r>
              <a:rPr lang="en-US" sz="2200" b="1" dirty="0"/>
              <a:t>t = 0.1 seconds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BB53C-8399-734E-B17C-EEA80B115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29" y="1515807"/>
            <a:ext cx="55626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77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50134" y="5468685"/>
            <a:ext cx="7039106" cy="49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entury Gothic" panose="020B0502020202020204" pitchFamily="34" charset="0"/>
                <a:cs typeface="Times New Roman" panose="02020603050405020304" pitchFamily="18" charset="0"/>
              </a:rPr>
              <a:t>Linear fits may still be done to extract and compare ‘D’</a:t>
            </a:r>
          </a:p>
        </p:txBody>
      </p:sp>
      <p:pic>
        <p:nvPicPr>
          <p:cNvPr id="1028" name="Picture 4" descr="Anomalous diffusion - Wikipedia">
            <a:extLst>
              <a:ext uri="{FF2B5EF4-FFF2-40B4-BE49-F238E27FC236}">
                <a16:creationId xmlns:a16="http://schemas.microsoft.com/office/drawing/2014/main" id="{DBCE4EEC-DAA1-2D4D-BF77-7843874F1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45" y="1170860"/>
            <a:ext cx="5597879" cy="428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9EAC491-0BE7-2540-88E9-E63F03C70B80}"/>
              </a:ext>
            </a:extLst>
          </p:cNvPr>
          <p:cNvSpPr/>
          <p:nvPr/>
        </p:nvSpPr>
        <p:spPr>
          <a:xfrm rot="20389050">
            <a:off x="3917910" y="2397218"/>
            <a:ext cx="4573334" cy="976037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8604CE-CF7D-CA49-8C18-7C52879E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C00000"/>
                </a:solidFill>
              </a:rPr>
              <a:t>Deviations from linearity:</a:t>
            </a:r>
          </a:p>
        </p:txBody>
      </p:sp>
    </p:spTree>
    <p:extLst>
      <p:ext uri="{BB962C8B-B14F-4D97-AF65-F5344CB8AC3E}">
        <p14:creationId xmlns:p14="http://schemas.microsoft.com/office/powerpoint/2010/main" val="3934266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45A0-92FD-9946-ACCB-3E53EE45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Deviations from linearity: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C2686-2E5F-FB4B-97EA-091EEF96A8E8}"/>
              </a:ext>
            </a:extLst>
          </p:cNvPr>
          <p:cNvSpPr txBox="1"/>
          <p:nvPr/>
        </p:nvSpPr>
        <p:spPr>
          <a:xfrm>
            <a:off x="457200" y="1815548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1. Poor statistics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ED9C9-75B4-F245-85D1-9C7E2634F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66" y="2261654"/>
            <a:ext cx="7328452" cy="3596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ABC7A1-BA98-D745-8E75-147F6FF52277}"/>
              </a:ext>
            </a:extLst>
          </p:cNvPr>
          <p:cNvSpPr txBox="1"/>
          <p:nvPr/>
        </p:nvSpPr>
        <p:spPr>
          <a:xfrm>
            <a:off x="5554085" y="6119924"/>
            <a:ext cx="3152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Nelson, </a:t>
            </a:r>
            <a:r>
              <a:rPr lang="en-US" i="1" dirty="0"/>
              <a:t>Biological Physics</a:t>
            </a:r>
            <a:r>
              <a:rPr lang="en-US" dirty="0"/>
              <a:t>, Ch. 4</a:t>
            </a:r>
          </a:p>
        </p:txBody>
      </p:sp>
    </p:spTree>
    <p:extLst>
      <p:ext uri="{BB962C8B-B14F-4D97-AF65-F5344CB8AC3E}">
        <p14:creationId xmlns:p14="http://schemas.microsoft.com/office/powerpoint/2010/main" val="3788791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C2686-2E5F-FB4B-97EA-091EEF96A8E8}"/>
              </a:ext>
            </a:extLst>
          </p:cNvPr>
          <p:cNvSpPr txBox="1"/>
          <p:nvPr/>
        </p:nvSpPr>
        <p:spPr>
          <a:xfrm>
            <a:off x="457200" y="1815548"/>
            <a:ext cx="46891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Particle-Particle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Century Gothic" panose="020B0502020202020204" pitchFamily="34" charset="0"/>
              </a:rPr>
              <a:t>	Movement is not truly ‘random’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9BCB9-F3F1-774F-8882-4131192C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1" y="2597099"/>
            <a:ext cx="4211707" cy="398950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CAA826-E82C-1F40-8CC6-138F867AB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Deviations from linearity:</a:t>
            </a:r>
          </a:p>
        </p:txBody>
      </p:sp>
    </p:spTree>
    <p:extLst>
      <p:ext uri="{BB962C8B-B14F-4D97-AF65-F5344CB8AC3E}">
        <p14:creationId xmlns:p14="http://schemas.microsoft.com/office/powerpoint/2010/main" val="2908031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C2686-2E5F-FB4B-97EA-091EEF96A8E8}"/>
              </a:ext>
            </a:extLst>
          </p:cNvPr>
          <p:cNvSpPr txBox="1"/>
          <p:nvPr/>
        </p:nvSpPr>
        <p:spPr>
          <a:xfrm>
            <a:off x="457200" y="1410600"/>
            <a:ext cx="76386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Finite Diffusion Volume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Century Gothic" panose="020B0502020202020204" pitchFamily="34" charset="0"/>
              </a:rPr>
              <a:t>	Spatial restriction and interaction with boundaries (walls)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EF644-AB76-B44B-B99C-3956DE29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09" y="2131463"/>
            <a:ext cx="5842000" cy="43561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5164C8B-250E-7840-BB08-3C0971F26E92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Gothic"/>
                <a:ea typeface="+mj-ea"/>
                <a:cs typeface="+mj-cs"/>
              </a:defRPr>
            </a:lvl1pPr>
          </a:lstStyle>
          <a:p>
            <a:pPr algn="l"/>
            <a:r>
              <a:rPr lang="en-US" sz="3600"/>
              <a:t>Deviations from linearity: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38829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37466-23DA-954E-BA4D-37F2ECBE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Time Correlation Formalism (TCF)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C26CC-284C-1244-8673-9E1A40A33DF0}"/>
              </a:ext>
            </a:extLst>
          </p:cNvPr>
          <p:cNvSpPr txBox="1"/>
          <p:nvPr/>
        </p:nvSpPr>
        <p:spPr>
          <a:xfrm>
            <a:off x="651836" y="1358537"/>
            <a:ext cx="7074373" cy="1187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Time Dependent Physical Quantity:   </a:t>
            </a:r>
            <a:r>
              <a:rPr lang="en-US" sz="3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A(t)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Measurement or Computation at discrete time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7E9A7-9326-7E40-BA2C-CCA035F6F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88" y="2645357"/>
            <a:ext cx="9144000" cy="1512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217722-F199-1940-A668-13156A86C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" y="4432774"/>
            <a:ext cx="6693408" cy="116055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D0AEC34-5010-C74D-AA0D-EB2C1648A6EB}"/>
              </a:ext>
            </a:extLst>
          </p:cNvPr>
          <p:cNvGrpSpPr/>
          <p:nvPr/>
        </p:nvGrpSpPr>
        <p:grpSpPr>
          <a:xfrm>
            <a:off x="3328416" y="5230368"/>
            <a:ext cx="1643399" cy="1231547"/>
            <a:chOff x="3328416" y="5230368"/>
            <a:chExt cx="1643399" cy="12315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348FF0-B447-1541-84B3-E81A2CDD7704}"/>
                </a:ext>
              </a:extLst>
            </p:cNvPr>
            <p:cNvSpPr txBox="1"/>
            <p:nvPr/>
          </p:nvSpPr>
          <p:spPr>
            <a:xfrm>
              <a:off x="3328416" y="5815584"/>
              <a:ext cx="16433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entury Gothic" panose="020B0502020202020204" pitchFamily="34" charset="0"/>
                </a:rPr>
                <a:t>moving time </a:t>
              </a:r>
            </a:p>
            <a:p>
              <a:r>
                <a:rPr lang="en-US" dirty="0">
                  <a:solidFill>
                    <a:srgbClr val="C00000"/>
                  </a:solidFill>
                  <a:latin typeface="Century Gothic" panose="020B0502020202020204" pitchFamily="34" charset="0"/>
                </a:rPr>
                <a:t>origin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040D798-512E-5848-884F-1372EBAA20E2}"/>
                </a:ext>
              </a:extLst>
            </p:cNvPr>
            <p:cNvCxnSpPr/>
            <p:nvPr/>
          </p:nvCxnSpPr>
          <p:spPr>
            <a:xfrm>
              <a:off x="3931920" y="5230368"/>
              <a:ext cx="0" cy="64008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42BC4B-22AB-8145-885C-D66EDCB206EB}"/>
              </a:ext>
            </a:extLst>
          </p:cNvPr>
          <p:cNvGrpSpPr/>
          <p:nvPr/>
        </p:nvGrpSpPr>
        <p:grpSpPr>
          <a:xfrm>
            <a:off x="5538216" y="5108448"/>
            <a:ext cx="1574470" cy="1249835"/>
            <a:chOff x="5538216" y="5108448"/>
            <a:chExt cx="1574470" cy="12498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D68017-F74A-1946-98C7-913B60238411}"/>
                </a:ext>
              </a:extLst>
            </p:cNvPr>
            <p:cNvSpPr txBox="1"/>
            <p:nvPr/>
          </p:nvSpPr>
          <p:spPr>
            <a:xfrm>
              <a:off x="5538216" y="5711952"/>
              <a:ext cx="1574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entury Gothic" panose="020B0502020202020204" pitchFamily="34" charset="0"/>
                </a:rPr>
                <a:t>time ‘t’ after</a:t>
              </a:r>
            </a:p>
            <a:p>
              <a:r>
                <a:rPr lang="en-US" dirty="0">
                  <a:solidFill>
                    <a:srgbClr val="C00000"/>
                  </a:solidFill>
                  <a:latin typeface="Century Gothic" panose="020B0502020202020204" pitchFamily="34" charset="0"/>
                </a:rPr>
                <a:t>origin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2E3C34-D0F2-F04E-97BF-42DC9A364BCC}"/>
                </a:ext>
              </a:extLst>
            </p:cNvPr>
            <p:cNvCxnSpPr/>
            <p:nvPr/>
          </p:nvCxnSpPr>
          <p:spPr>
            <a:xfrm>
              <a:off x="5958840" y="5108448"/>
              <a:ext cx="0" cy="64008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77A5CF-3C6B-CD4D-BA38-0E86135690C5}"/>
              </a:ext>
            </a:extLst>
          </p:cNvPr>
          <p:cNvGrpSpPr/>
          <p:nvPr/>
        </p:nvGrpSpPr>
        <p:grpSpPr>
          <a:xfrm>
            <a:off x="6325451" y="4251960"/>
            <a:ext cx="2240159" cy="1063538"/>
            <a:chOff x="6325451" y="4251960"/>
            <a:chExt cx="2240159" cy="106353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E845B7-FB86-E646-8703-CB2C11263EAF}"/>
                </a:ext>
              </a:extLst>
            </p:cNvPr>
            <p:cNvSpPr txBox="1"/>
            <p:nvPr/>
          </p:nvSpPr>
          <p:spPr>
            <a:xfrm>
              <a:off x="6979920" y="4392168"/>
              <a:ext cx="15856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entury Gothic" panose="020B0502020202020204" pitchFamily="34" charset="0"/>
                </a:rPr>
                <a:t>Average:</a:t>
              </a:r>
            </a:p>
            <a:p>
              <a:r>
                <a:rPr lang="en-US" dirty="0">
                  <a:solidFill>
                    <a:srgbClr val="C00000"/>
                  </a:solidFill>
                  <a:latin typeface="Century Gothic" panose="020B0502020202020204" pitchFamily="34" charset="0"/>
                </a:rPr>
                <a:t>over origin,</a:t>
              </a:r>
            </a:p>
            <a:p>
              <a:r>
                <a:rPr lang="en-US" dirty="0">
                  <a:solidFill>
                    <a:srgbClr val="C00000"/>
                  </a:solidFill>
                  <a:latin typeface="Century Gothic" panose="020B0502020202020204" pitchFamily="34" charset="0"/>
                </a:rPr>
                <a:t>over systems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8EEF0DA-1282-5F48-A270-44DD30160743}"/>
                </a:ext>
              </a:extLst>
            </p:cNvPr>
            <p:cNvSpPr/>
            <p:nvPr/>
          </p:nvSpPr>
          <p:spPr>
            <a:xfrm>
              <a:off x="6325451" y="4251960"/>
              <a:ext cx="654469" cy="10635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282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37466-23DA-954E-BA4D-37F2ECBEF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008" y="-164274"/>
            <a:ext cx="9244584" cy="11430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General Time Correlation Function (TCF) Formalism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C1EF7E-C358-7F40-8840-7ECDBCA63AD7}"/>
              </a:ext>
            </a:extLst>
          </p:cNvPr>
          <p:cNvGrpSpPr/>
          <p:nvPr/>
        </p:nvGrpSpPr>
        <p:grpSpPr>
          <a:xfrm>
            <a:off x="621792" y="719225"/>
            <a:ext cx="8336151" cy="1200329"/>
            <a:chOff x="246888" y="1084985"/>
            <a:chExt cx="8336151" cy="12003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29C540-C87C-7C4F-A32A-479EE52F9E0C}"/>
                </a:ext>
              </a:extLst>
            </p:cNvPr>
            <p:cNvSpPr txBox="1"/>
            <p:nvPr/>
          </p:nvSpPr>
          <p:spPr>
            <a:xfrm>
              <a:off x="246888" y="1097280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20BE7"/>
                  </a:solidFill>
                  <a:latin typeface="Century Gothic" panose="020B0502020202020204" pitchFamily="34" charset="0"/>
                </a:rPr>
                <a:t>Part I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73C248-332A-F64C-A008-BFC73318CD79}"/>
                </a:ext>
              </a:extLst>
            </p:cNvPr>
            <p:cNvSpPr txBox="1"/>
            <p:nvPr/>
          </p:nvSpPr>
          <p:spPr>
            <a:xfrm>
              <a:off x="1170432" y="1084985"/>
              <a:ext cx="74126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Century Gothic" panose="020B0502020202020204" pitchFamily="34" charset="0"/>
                </a:rPr>
                <a:t>Initialize the correlation function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latin typeface="Century Gothic" panose="020B0502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Century Gothic" panose="020B0502020202020204" pitchFamily="34" charset="0"/>
                </a:rPr>
                <a:t>Decide the correlation time.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1" dirty="0">
                  <a:latin typeface="Century Gothic" panose="020B0502020202020204" pitchFamily="34" charset="0"/>
                </a:rPr>
                <a:t>General thumb rule: correlation time is (1/10)</a:t>
              </a:r>
              <a:r>
                <a:rPr lang="en-US" i="1" dirty="0" err="1">
                  <a:latin typeface="Century Gothic" panose="020B0502020202020204" pitchFamily="34" charset="0"/>
                </a:rPr>
                <a:t>th</a:t>
              </a:r>
              <a:r>
                <a:rPr lang="en-US" i="1" dirty="0">
                  <a:latin typeface="Century Gothic" panose="020B0502020202020204" pitchFamily="34" charset="0"/>
                </a:rPr>
                <a:t> of the data set</a:t>
              </a:r>
              <a:endParaRPr lang="en-US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73DE5D-9389-8543-89B8-F225A0191783}"/>
              </a:ext>
            </a:extLst>
          </p:cNvPr>
          <p:cNvGrpSpPr/>
          <p:nvPr/>
        </p:nvGrpSpPr>
        <p:grpSpPr>
          <a:xfrm>
            <a:off x="499872" y="2069489"/>
            <a:ext cx="7915284" cy="2308324"/>
            <a:chOff x="143256" y="2133497"/>
            <a:chExt cx="7915284" cy="23083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ACF5D8-566A-F440-80CB-B9600AFBF532}"/>
                </a:ext>
              </a:extLst>
            </p:cNvPr>
            <p:cNvSpPr txBox="1"/>
            <p:nvPr/>
          </p:nvSpPr>
          <p:spPr>
            <a:xfrm>
              <a:off x="143256" y="2164080"/>
              <a:ext cx="795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20BE7"/>
                  </a:solidFill>
                  <a:latin typeface="Century Gothic" panose="020B0502020202020204" pitchFamily="34" charset="0"/>
                </a:rPr>
                <a:t>Part II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AF5EA0-3FD8-FE4D-B3C2-A26B5F3853C3}"/>
                </a:ext>
              </a:extLst>
            </p:cNvPr>
            <p:cNvSpPr txBox="1"/>
            <p:nvPr/>
          </p:nvSpPr>
          <p:spPr>
            <a:xfrm>
              <a:off x="1176528" y="2133497"/>
              <a:ext cx="6882012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Century Gothic" panose="020B0502020202020204" pitchFamily="34" charset="0"/>
                </a:rPr>
                <a:t>Move time origin over the data set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latin typeface="Century Gothic" panose="020B0502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Century Gothic" panose="020B0502020202020204" pitchFamily="34" charset="0"/>
                </a:rPr>
                <a:t>Calculate correlation function over multiple time intervals</a:t>
              </a:r>
            </a:p>
            <a:p>
              <a:endParaRPr lang="en-US" dirty="0">
                <a:latin typeface="Century Gothic" panose="020B0502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Century Gothic" panose="020B0502020202020204" pitchFamily="34" charset="0"/>
                </a:rPr>
                <a:t>Find total correlation for a given time difference (</a:t>
              </a:r>
              <a:r>
                <a:rPr lang="en-US" dirty="0">
                  <a:latin typeface="Symbol" pitchFamily="2" charset="2"/>
                </a:rPr>
                <a:t>D</a:t>
              </a:r>
              <a:r>
                <a:rPr lang="en-US" dirty="0">
                  <a:latin typeface="Century Gothic" panose="020B0502020202020204" pitchFamily="34" charset="0"/>
                </a:rPr>
                <a:t>t)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latin typeface="Century Gothic" panose="020B0502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Century Gothic" panose="020B0502020202020204" pitchFamily="34" charset="0"/>
                </a:rPr>
                <a:t>Collect the number of times TCF(</a:t>
              </a:r>
              <a:r>
                <a:rPr lang="en-US" dirty="0">
                  <a:latin typeface="Symbol" pitchFamily="2" charset="2"/>
                </a:rPr>
                <a:t>D</a:t>
              </a:r>
              <a:r>
                <a:rPr lang="en-US" dirty="0">
                  <a:latin typeface="Century Gothic" panose="020B0502020202020204" pitchFamily="34" charset="0"/>
                </a:rPr>
                <a:t>t) is estimated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372DF4-8829-FB44-8E27-508D25BBA5BA}"/>
              </a:ext>
            </a:extLst>
          </p:cNvPr>
          <p:cNvGrpSpPr/>
          <p:nvPr/>
        </p:nvGrpSpPr>
        <p:grpSpPr>
          <a:xfrm>
            <a:off x="487680" y="4361585"/>
            <a:ext cx="6699734" cy="923330"/>
            <a:chOff x="131064" y="4425593"/>
            <a:chExt cx="6699734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3EBDA9-2EFF-5B41-BA8B-AFFD17DE66C8}"/>
                </a:ext>
              </a:extLst>
            </p:cNvPr>
            <p:cNvSpPr txBox="1"/>
            <p:nvPr/>
          </p:nvSpPr>
          <p:spPr>
            <a:xfrm>
              <a:off x="131064" y="4474464"/>
              <a:ext cx="848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20BE7"/>
                  </a:solidFill>
                  <a:latin typeface="Century Gothic" panose="020B0502020202020204" pitchFamily="34" charset="0"/>
                </a:rPr>
                <a:t>Part III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EA41ACC-4209-424D-BE6B-3A0B7D4DD6B2}"/>
                </a:ext>
              </a:extLst>
            </p:cNvPr>
            <p:cNvGrpSpPr/>
            <p:nvPr/>
          </p:nvGrpSpPr>
          <p:grpSpPr>
            <a:xfrm>
              <a:off x="1173480" y="4425593"/>
              <a:ext cx="5657318" cy="923330"/>
              <a:chOff x="1228344" y="4626761"/>
              <a:chExt cx="5657318" cy="92333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23B3612-135F-A343-826E-B2C2686AB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10454" y="5154359"/>
                <a:ext cx="588010" cy="3683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BAF5E8A-6D68-2E48-A7E5-87B1E5F03FEF}"/>
                  </a:ext>
                </a:extLst>
              </p:cNvPr>
              <p:cNvSpPr txBox="1"/>
              <p:nvPr/>
            </p:nvSpPr>
            <p:spPr>
              <a:xfrm>
                <a:off x="1228344" y="4626761"/>
                <a:ext cx="5657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entury Gothic" panose="020B0502020202020204" pitchFamily="34" charset="0"/>
                  </a:rPr>
                  <a:t>Find the Average for each time difference (</a:t>
                </a:r>
                <a:r>
                  <a:rPr lang="en-US" dirty="0">
                    <a:latin typeface="Symbol" pitchFamily="2" charset="2"/>
                  </a:rPr>
                  <a:t>D</a:t>
                </a:r>
                <a:r>
                  <a:rPr lang="en-US" dirty="0">
                    <a:latin typeface="Century Gothic" panose="020B0502020202020204" pitchFamily="34" charset="0"/>
                  </a:rPr>
                  <a:t>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Century Gothic" panose="020B0502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entury Gothic" panose="020B0502020202020204" pitchFamily="34" charset="0"/>
                  </a:rPr>
                  <a:t>Rescale or Normalize so that TCF(0)      1.0   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F65974D-FF29-6B46-95DE-30CA054598E9}"/>
              </a:ext>
            </a:extLst>
          </p:cNvPr>
          <p:cNvGrpSpPr/>
          <p:nvPr/>
        </p:nvGrpSpPr>
        <p:grpSpPr>
          <a:xfrm>
            <a:off x="512064" y="5528969"/>
            <a:ext cx="5909454" cy="830997"/>
            <a:chOff x="155448" y="5592977"/>
            <a:chExt cx="5909454" cy="83099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FF5792-C313-FA4A-AD99-3AAC555B4E5B}"/>
                </a:ext>
              </a:extLst>
            </p:cNvPr>
            <p:cNvSpPr txBox="1"/>
            <p:nvPr/>
          </p:nvSpPr>
          <p:spPr>
            <a:xfrm>
              <a:off x="155448" y="5641848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20BE7"/>
                  </a:solidFill>
                  <a:latin typeface="Century Gothic" panose="020B0502020202020204" pitchFamily="34" charset="0"/>
                </a:rPr>
                <a:t>Part IV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1E0CA6-BC91-D242-8E77-FD9618EA099E}"/>
                </a:ext>
              </a:extLst>
            </p:cNvPr>
            <p:cNvSpPr txBox="1"/>
            <p:nvPr/>
          </p:nvSpPr>
          <p:spPr>
            <a:xfrm>
              <a:off x="1197864" y="5592977"/>
              <a:ext cx="48670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Century Gothic" panose="020B0502020202020204" pitchFamily="34" charset="0"/>
                </a:rPr>
                <a:t>Plot TCF</a:t>
              </a:r>
            </a:p>
            <a:p>
              <a:endParaRPr lang="en-US" sz="1200" dirty="0">
                <a:latin typeface="Century Gothic" panose="020B0502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Century Gothic" panose="020B0502020202020204" pitchFamily="34" charset="0"/>
                </a:rPr>
                <a:t>Extract physically meaningful quantities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122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59321-87BC-4B48-83A7-2DEDD8B77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6AA7B-E857-4741-8C2F-D107FDE56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Q1. </a:t>
            </a:r>
            <a:r>
              <a:rPr lang="en-US" sz="2000" dirty="0"/>
              <a:t>Identify Part I, II, III and IV from </a:t>
            </a:r>
            <a:r>
              <a:rPr lang="en-US" sz="2000" dirty="0" err="1"/>
              <a:t>tcf_av.py</a:t>
            </a:r>
            <a:endParaRPr lang="en-IN" sz="2000" dirty="0"/>
          </a:p>
          <a:p>
            <a:r>
              <a:rPr lang="en-US" sz="2000" dirty="0"/>
              <a:t>Copy the relevant parts and provide your own comments.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 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 </a:t>
            </a:r>
            <a:endParaRPr lang="en-IN" sz="2000" dirty="0"/>
          </a:p>
          <a:p>
            <a:r>
              <a:rPr lang="en-US" sz="2000" b="1" dirty="0"/>
              <a:t>Q2. </a:t>
            </a:r>
            <a:r>
              <a:rPr lang="en-US" sz="2000" dirty="0"/>
              <a:t>Identify and write down the mathematical function used in </a:t>
            </a:r>
            <a:r>
              <a:rPr lang="en-US" sz="2000" dirty="0" err="1"/>
              <a:t>tcf_av.py</a:t>
            </a:r>
            <a:endParaRPr lang="en-IN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1271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760" y="177800"/>
            <a:ext cx="4621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20BE7"/>
                </a:solidFill>
                <a:latin typeface="Century Gothic" charset="0"/>
                <a:ea typeface="Century Gothic" charset="0"/>
                <a:cs typeface="Century Gothic" charset="0"/>
              </a:rPr>
              <a:t>Very small plastic particles in water: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659D7-53D2-AC46-B115-FA58547CE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939800"/>
            <a:ext cx="88011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15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600" y="177800"/>
            <a:ext cx="5339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20BE7"/>
                </a:solidFill>
                <a:latin typeface="Century Gothic" charset="0"/>
                <a:ea typeface="Century Gothic" charset="0"/>
                <a:cs typeface="Century Gothic" charset="0"/>
              </a:rPr>
              <a:t>Pond water under the microscope: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F6E0B-13EA-0B4D-9B52-571623B76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717550"/>
            <a:ext cx="81534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11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10560" y="6238240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20BE7"/>
                </a:solidFill>
                <a:latin typeface="Century Gothic" charset="0"/>
                <a:ea typeface="Century Gothic" charset="0"/>
                <a:cs typeface="Century Gothic" charset="0"/>
              </a:rPr>
              <a:t>Density (ink) &gt; Density (water)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600" y="177800"/>
            <a:ext cx="6357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20BE7"/>
                </a:solidFill>
                <a:latin typeface="Century Gothic" charset="0"/>
                <a:ea typeface="Century Gothic" charset="0"/>
                <a:cs typeface="Century Gothic" charset="0"/>
              </a:rPr>
              <a:t>Ink droplet in cold, normal and hot water: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C1E0F-A2B9-C147-99B6-A82CFCC1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45" y="1035501"/>
            <a:ext cx="7972563" cy="493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71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41" y="1342243"/>
            <a:ext cx="3627120" cy="17270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75" y="2897051"/>
            <a:ext cx="1554402" cy="2265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834" y="5162731"/>
            <a:ext cx="537358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320BE7"/>
                </a:solidFill>
                <a:latin typeface="Century Gothic" charset="0"/>
                <a:ea typeface="Century Gothic" charset="0"/>
                <a:cs typeface="Century Gothic" charset="0"/>
              </a:rPr>
              <a:t>Brownian motion was </a:t>
            </a:r>
          </a:p>
          <a:p>
            <a:r>
              <a:rPr lang="en-US" sz="1500" dirty="0">
                <a:solidFill>
                  <a:srgbClr val="320BE7"/>
                </a:solidFill>
                <a:latin typeface="Century Gothic" charset="0"/>
                <a:ea typeface="Century Gothic" charset="0"/>
                <a:cs typeface="Century Gothic" charset="0"/>
              </a:rPr>
              <a:t>discovered by </a:t>
            </a:r>
            <a:r>
              <a:rPr lang="en-US" sz="1500" b="1" dirty="0">
                <a:solidFill>
                  <a:srgbClr val="320BE7"/>
                </a:solidFill>
                <a:latin typeface="Century Gothic" charset="0"/>
                <a:ea typeface="Century Gothic" charset="0"/>
                <a:cs typeface="Century Gothic" charset="0"/>
              </a:rPr>
              <a:t>Robert Brown</a:t>
            </a:r>
          </a:p>
          <a:p>
            <a:r>
              <a:rPr lang="en-US" sz="1500" dirty="0">
                <a:solidFill>
                  <a:srgbClr val="320BE7"/>
                </a:solidFill>
                <a:latin typeface="Century Gothic" charset="0"/>
                <a:ea typeface="Century Gothic" charset="0"/>
                <a:cs typeface="Century Gothic" charset="0"/>
              </a:rPr>
              <a:t>in </a:t>
            </a:r>
            <a:r>
              <a:rPr lang="en-US" sz="1500" b="1" dirty="0">
                <a:solidFill>
                  <a:srgbClr val="320BE7"/>
                </a:solidFill>
                <a:latin typeface="Century Gothic" charset="0"/>
                <a:ea typeface="Century Gothic" charset="0"/>
                <a:cs typeface="Century Gothic" charset="0"/>
              </a:rPr>
              <a:t>1827</a:t>
            </a:r>
          </a:p>
          <a:p>
            <a:endParaRPr lang="en-US" sz="800" b="1" dirty="0">
              <a:solidFill>
                <a:srgbClr val="320BE7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1500" dirty="0">
                <a:solidFill>
                  <a:srgbClr val="320BE7"/>
                </a:solidFill>
                <a:latin typeface="Century Gothic" charset="0"/>
                <a:ea typeface="Century Gothic" charset="0"/>
                <a:cs typeface="Century Gothic" charset="0"/>
              </a:rPr>
              <a:t>(before the Laws of Thermodynamics were put forward)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467690" y="3745622"/>
            <a:ext cx="5703078" cy="1607672"/>
            <a:chOff x="3302000" y="4806562"/>
            <a:chExt cx="5703078" cy="1607672"/>
          </a:xfrm>
        </p:grpSpPr>
        <p:sp>
          <p:nvSpPr>
            <p:cNvPr id="7" name="TextBox 6"/>
            <p:cNvSpPr txBox="1"/>
            <p:nvPr/>
          </p:nvSpPr>
          <p:spPr>
            <a:xfrm>
              <a:off x="3527296" y="6075680"/>
              <a:ext cx="54777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320BE7"/>
                  </a:solidFill>
                  <a:latin typeface="Century Gothic" charset="0"/>
                  <a:ea typeface="Century Gothic" charset="0"/>
                  <a:cs typeface="Century Gothic" charset="0"/>
                </a:rPr>
                <a:t>The explanation was formulated by </a:t>
              </a:r>
              <a:r>
                <a:rPr lang="en-US" sz="1600" b="1" dirty="0">
                  <a:solidFill>
                    <a:srgbClr val="320BE7"/>
                  </a:solidFill>
                  <a:latin typeface="Century Gothic" charset="0"/>
                  <a:ea typeface="Century Gothic" charset="0"/>
                  <a:cs typeface="Century Gothic" charset="0"/>
                </a:rPr>
                <a:t>A. Einstein</a:t>
              </a:r>
              <a:r>
                <a:rPr lang="en-US" sz="1600" dirty="0">
                  <a:solidFill>
                    <a:srgbClr val="320BE7"/>
                  </a:solidFill>
                  <a:latin typeface="Century Gothic" charset="0"/>
                  <a:ea typeface="Century Gothic" charset="0"/>
                  <a:cs typeface="Century Gothic" charset="0"/>
                </a:rPr>
                <a:t> in </a:t>
              </a:r>
              <a:r>
                <a:rPr lang="en-US" sz="1600" b="1" dirty="0">
                  <a:solidFill>
                    <a:srgbClr val="320BE7"/>
                  </a:solidFill>
                  <a:latin typeface="Century Gothic" charset="0"/>
                  <a:ea typeface="Century Gothic" charset="0"/>
                  <a:cs typeface="Century Gothic" charset="0"/>
                </a:rPr>
                <a:t>1905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513"/>
            <a:stretch/>
          </p:blipFill>
          <p:spPr>
            <a:xfrm>
              <a:off x="3302000" y="4806562"/>
              <a:ext cx="4937760" cy="1330078"/>
            </a:xfrm>
            <a:prstGeom prst="rect">
              <a:avLst/>
            </a:prstGeom>
          </p:spPr>
        </p:pic>
      </p:grpSp>
      <p:pic>
        <p:nvPicPr>
          <p:cNvPr id="1028" name="Picture 4" descr="mage result for Einstein picture in 190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" t="7810" r="6760" b="11048"/>
          <a:stretch/>
        </p:blipFill>
        <p:spPr bwMode="auto">
          <a:xfrm>
            <a:off x="6804299" y="1796868"/>
            <a:ext cx="1635045" cy="200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597134" y="606301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entury Gothic" charset="0"/>
                <a:ea typeface="Century Gothic" charset="0"/>
                <a:cs typeface="Century Gothic" charset="0"/>
              </a:rPr>
              <a:t>Quantitative Explanation</a:t>
            </a:r>
            <a:endParaRPr lang="en-US" dirty="0">
              <a:solidFill>
                <a:srgbClr val="FF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461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48810E-3A93-C348-BFA6-59A39993A591}"/>
              </a:ext>
            </a:extLst>
          </p:cNvPr>
          <p:cNvGrpSpPr/>
          <p:nvPr/>
        </p:nvGrpSpPr>
        <p:grpSpPr>
          <a:xfrm>
            <a:off x="568960" y="1107440"/>
            <a:ext cx="4703288" cy="3718559"/>
            <a:chOff x="568960" y="1107440"/>
            <a:chExt cx="4703288" cy="3718559"/>
          </a:xfrm>
        </p:grpSpPr>
        <p:pic>
          <p:nvPicPr>
            <p:cNvPr id="2050" name="Picture 2" descr="mage result for brownian motio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7" t="6781" r="9210" b="3918"/>
            <a:stretch/>
          </p:blipFill>
          <p:spPr bwMode="auto">
            <a:xfrm>
              <a:off x="568960" y="1107440"/>
              <a:ext cx="4703288" cy="3718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1361440" y="1330960"/>
              <a:ext cx="1036320" cy="2560320"/>
              <a:chOff x="1361440" y="1330960"/>
              <a:chExt cx="1036320" cy="2560320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V="1">
                <a:off x="1361440" y="1330960"/>
                <a:ext cx="1036320" cy="256032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 rot="17870759">
                <a:off x="1248187" y="2008295"/>
                <a:ext cx="893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Calibri" charset="0"/>
                    <a:ea typeface="Calibri" charset="0"/>
                    <a:cs typeface="Calibri" charset="0"/>
                  </a:rPr>
                  <a:t>&lt;</a:t>
                </a:r>
                <a:r>
                  <a:rPr lang="en-US" sz="2400" b="1" dirty="0">
                    <a:latin typeface="Symbol" charset="2"/>
                    <a:ea typeface="Symbol" charset="2"/>
                    <a:cs typeface="Symbol" charset="2"/>
                  </a:rPr>
                  <a:t>D</a:t>
                </a:r>
                <a:r>
                  <a:rPr lang="en-US" sz="2400" b="1" dirty="0"/>
                  <a:t>r</a:t>
                </a:r>
                <a:r>
                  <a:rPr lang="en-US" sz="2400" b="1" baseline="30000" dirty="0"/>
                  <a:t>2</a:t>
                </a:r>
                <a:r>
                  <a:rPr lang="en-US" sz="2400" b="1" dirty="0"/>
                  <a:t>&gt;</a:t>
                </a:r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676A5ED-98C7-2549-980A-248117D1B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70" r="44440"/>
          <a:stretch/>
        </p:blipFill>
        <p:spPr>
          <a:xfrm>
            <a:off x="5258359" y="2893512"/>
            <a:ext cx="3785432" cy="3452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45F8C8-3584-2E4F-88F4-C9E32E54947C}"/>
              </a:ext>
            </a:extLst>
          </p:cNvPr>
          <p:cNvSpPr txBox="1"/>
          <p:nvPr/>
        </p:nvSpPr>
        <p:spPr>
          <a:xfrm>
            <a:off x="253544" y="162808"/>
            <a:ext cx="9005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effectLst>
                  <a:outerShdw blurRad="50800" dist="38100" dir="8100000" algn="bl">
                    <a:srgbClr val="000000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Diffusion: </a:t>
            </a:r>
            <a:r>
              <a:rPr lang="en-IN" sz="2000" dirty="0"/>
              <a:t>movement of particles in unbiased random walks in any dimension </a:t>
            </a:r>
            <a:endParaRPr lang="en-US" sz="2000" dirty="0">
              <a:solidFill>
                <a:srgbClr val="C00000"/>
              </a:solidFill>
              <a:effectLst>
                <a:outerShdw blurRad="50800" dist="38100" dir="8100000" algn="bl">
                  <a:srgbClr val="000000">
                    <a:alpha val="43000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5AF2B2-7BA4-0E4E-AAA2-A2738890BCB9}"/>
              </a:ext>
            </a:extLst>
          </p:cNvPr>
          <p:cNvSpPr txBox="1"/>
          <p:nvPr/>
        </p:nvSpPr>
        <p:spPr>
          <a:xfrm>
            <a:off x="549293" y="5355606"/>
            <a:ext cx="2925427" cy="55399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0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=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endParaRPr lang="en-US" sz="30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E46-2078-C54D-8222-96A2D9F19E5C}"/>
              </a:ext>
            </a:extLst>
          </p:cNvPr>
          <p:cNvSpPr txBox="1"/>
          <p:nvPr/>
        </p:nvSpPr>
        <p:spPr>
          <a:xfrm>
            <a:off x="619435" y="4864498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entury Gothic" panose="020B0502020202020204" pitchFamily="34" charset="0"/>
              </a:rPr>
              <a:t>General Relationship:</a:t>
            </a:r>
          </a:p>
        </p:txBody>
      </p:sp>
    </p:spTree>
    <p:extLst>
      <p:ext uri="{BB962C8B-B14F-4D97-AF65-F5344CB8AC3E}">
        <p14:creationId xmlns:p14="http://schemas.microsoft.com/office/powerpoint/2010/main" val="1639950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45A0-92FD-9946-ACCB-3E53EE45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600" dirty="0"/>
              <a:t>1A. Bulk Liquid - pure</a:t>
            </a:r>
            <a:br>
              <a:rPr lang="en-US" sz="3600" dirty="0"/>
            </a:br>
            <a:r>
              <a:rPr lang="en-US" sz="3600" dirty="0"/>
              <a:t>(Computer Simulation data)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BA06C-B164-684E-8347-AE01EF14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547" y="1672916"/>
            <a:ext cx="5343563" cy="431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67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45A0-92FD-9946-ACCB-3E53EE45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600" dirty="0"/>
              <a:t>1B. Bulk Liquid – mixture</a:t>
            </a:r>
            <a:br>
              <a:rPr lang="en-US" sz="3600" dirty="0"/>
            </a:br>
            <a:r>
              <a:rPr lang="en-US" sz="3600" dirty="0"/>
              <a:t>(Computer Simulation data)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F08D2-5B57-5243-83EC-DA75AFE09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01" y="1506998"/>
            <a:ext cx="5711108" cy="51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24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45A0-92FD-9946-ACCB-3E53EE45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600" dirty="0"/>
              <a:t>2. Protein fragment within a DPPC Bilayer</a:t>
            </a:r>
            <a:br>
              <a:rPr lang="en-US" sz="3600" dirty="0"/>
            </a:br>
            <a:r>
              <a:rPr lang="en-US" sz="3600" dirty="0"/>
              <a:t>(Computer simulation data)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E930DF-53E6-1142-BB9C-E707389AD1E0}"/>
              </a:ext>
            </a:extLst>
          </p:cNvPr>
          <p:cNvSpPr txBox="1"/>
          <p:nvPr/>
        </p:nvSpPr>
        <p:spPr>
          <a:xfrm>
            <a:off x="2160105" y="5300869"/>
            <a:ext cx="4521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Frames spaced by </a:t>
            </a:r>
            <a:r>
              <a:rPr lang="en-US" sz="2200" b="1" dirty="0">
                <a:latin typeface="Symbol" pitchFamily="2" charset="2"/>
              </a:rPr>
              <a:t>D</a:t>
            </a:r>
            <a:r>
              <a:rPr lang="en-US" sz="2200" b="1" dirty="0"/>
              <a:t>t = 10 </a:t>
            </a:r>
            <a:r>
              <a:rPr lang="en-US" sz="2200" b="1" dirty="0" err="1"/>
              <a:t>picoseonds</a:t>
            </a:r>
            <a:endParaRPr lang="en-US" sz="2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177CFE-25A8-7248-A1AD-BF948A73C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9" y="1999954"/>
            <a:ext cx="6971685" cy="31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31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9196</TotalTime>
  <Words>434</Words>
  <Application>Microsoft Macintosh PowerPoint</Application>
  <PresentationFormat>On-screen Show (4:3)</PresentationFormat>
  <Paragraphs>81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Symbol</vt:lpstr>
      <vt:lpstr>Times New Roman</vt:lpstr>
      <vt:lpstr>Office Theme</vt:lpstr>
      <vt:lpstr>LS2102 Diffusion in Biology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1A. Bulk Liquid - pure (Computer Simulation data)</vt:lpstr>
      <vt:lpstr>1B. Bulk Liquid – mixture (Computer Simulation data)</vt:lpstr>
      <vt:lpstr>2. Protein fragment within a DPPC Bilayer (Computer simulation data)</vt:lpstr>
      <vt:lpstr>2. Pollen grain in water (Experimental data - Light microscopy)</vt:lpstr>
      <vt:lpstr>Deviations from linearity:</vt:lpstr>
      <vt:lpstr>Deviations from linearity:</vt:lpstr>
      <vt:lpstr>Deviations from linearity:</vt:lpstr>
      <vt:lpstr>PowerPoint Presentation</vt:lpstr>
      <vt:lpstr>Time Correlation Formalism (TCF)</vt:lpstr>
      <vt:lpstr>General Time Correlation Function (TCF) Formalism</vt:lpstr>
      <vt:lpstr>Assignment</vt:lpstr>
    </vt:vector>
  </TitlesOfParts>
  <Company>NCL Pune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Biophysics?</dc:title>
  <dc:creator>Neelanjana Sengupta</dc:creator>
  <cp:lastModifiedBy>Neelanjana Sengupta</cp:lastModifiedBy>
  <cp:revision>639</cp:revision>
  <cp:lastPrinted>2017-08-02T01:42:51Z</cp:lastPrinted>
  <dcterms:created xsi:type="dcterms:W3CDTF">2016-08-01T04:13:20Z</dcterms:created>
  <dcterms:modified xsi:type="dcterms:W3CDTF">2020-11-13T05:29:56Z</dcterms:modified>
</cp:coreProperties>
</file>